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54" r:id="rId2"/>
    <p:sldId id="298" r:id="rId3"/>
    <p:sldId id="259" r:id="rId4"/>
    <p:sldId id="348" r:id="rId5"/>
    <p:sldId id="349" r:id="rId6"/>
    <p:sldId id="307" r:id="rId7"/>
    <p:sldId id="358" r:id="rId8"/>
    <p:sldId id="343" r:id="rId9"/>
    <p:sldId id="350" r:id="rId10"/>
    <p:sldId id="1641" r:id="rId11"/>
    <p:sldId id="357" r:id="rId12"/>
    <p:sldId id="332" r:id="rId13"/>
    <p:sldId id="351" r:id="rId14"/>
    <p:sldId id="338" r:id="rId15"/>
    <p:sldId id="1646" r:id="rId16"/>
    <p:sldId id="331" r:id="rId17"/>
    <p:sldId id="1640" r:id="rId18"/>
    <p:sldId id="263" r:id="rId19"/>
    <p:sldId id="290" r:id="rId20"/>
    <p:sldId id="340" r:id="rId21"/>
    <p:sldId id="1649" r:id="rId22"/>
    <p:sldId id="294" r:id="rId23"/>
    <p:sldId id="304" r:id="rId24"/>
    <p:sldId id="1652" r:id="rId25"/>
    <p:sldId id="1650" r:id="rId26"/>
    <p:sldId id="1651" r:id="rId27"/>
    <p:sldId id="1643" r:id="rId28"/>
    <p:sldId id="269" r:id="rId29"/>
    <p:sldId id="270" r:id="rId30"/>
    <p:sldId id="271" r:id="rId31"/>
    <p:sldId id="1647" r:id="rId32"/>
    <p:sldId id="1644" r:id="rId33"/>
    <p:sldId id="286" r:id="rId34"/>
    <p:sldId id="285" r:id="rId35"/>
    <p:sldId id="1648" r:id="rId36"/>
    <p:sldId id="1645" r:id="rId37"/>
    <p:sldId id="352" r:id="rId38"/>
    <p:sldId id="353" r:id="rId39"/>
  </p:sldIdLst>
  <p:sldSz cx="9144000" cy="6858000" type="screen4x3"/>
  <p:notesSz cx="6888163" cy="100203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05" autoAdjust="0"/>
    <p:restoredTop sz="87322" autoAdjust="0"/>
  </p:normalViewPr>
  <p:slideViewPr>
    <p:cSldViewPr>
      <p:cViewPr varScale="1">
        <p:scale>
          <a:sx n="55" d="100"/>
          <a:sy n="55" d="100"/>
        </p:scale>
        <p:origin x="89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beth Ledner" userId="639024814bf399a3" providerId="LiveId" clId="{4805C65F-DD83-4157-A658-C5669FBCE309}"/>
    <pc:docChg chg="modSld">
      <pc:chgData name="Lisbeth Ledner" userId="639024814bf399a3" providerId="LiveId" clId="{4805C65F-DD83-4157-A658-C5669FBCE309}" dt="2020-05-07T09:01:18.301" v="0" actId="1076"/>
      <pc:docMkLst>
        <pc:docMk/>
      </pc:docMkLst>
      <pc:sldChg chg="modSp mod">
        <pc:chgData name="Lisbeth Ledner" userId="639024814bf399a3" providerId="LiveId" clId="{4805C65F-DD83-4157-A658-C5669FBCE309}" dt="2020-05-07T09:01:18.301" v="0" actId="1076"/>
        <pc:sldMkLst>
          <pc:docMk/>
          <pc:sldMk cId="2846634584" sldId="307"/>
        </pc:sldMkLst>
        <pc:picChg chg="mod">
          <ac:chgData name="Lisbeth Ledner" userId="639024814bf399a3" providerId="LiveId" clId="{4805C65F-DD83-4157-A658-C5669FBCE309}" dt="2020-05-07T09:01:18.301" v="0" actId="1076"/>
          <ac:picMkLst>
            <pc:docMk/>
            <pc:sldMk cId="2846634584" sldId="307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F72EFE9D-EC5D-4534-B40F-A12A4A383DAB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C469F81-36B9-4EEF-AE2F-2ED103D28D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965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280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594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9828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16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097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34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5901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4769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15 ankomster och 15 avgångar) skapar en effektiv länk mellan hamnen och de fyra hamnarna i Travemünde, Rostock, </a:t>
            </a:r>
            <a:r>
              <a:rPr lang="sv-SE" dirty="0" err="1"/>
              <a:t>Swinoujscie</a:t>
            </a:r>
            <a:r>
              <a:rPr lang="sv-SE" dirty="0"/>
              <a:t> och Klaipeda.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4371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7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587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86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73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7923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Gbg 41 miljoner ton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5009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1208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125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2479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263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3260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6489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34 </a:t>
            </a:r>
            <a:r>
              <a:rPr lang="sv-SE" dirty="0" err="1"/>
              <a:t>st</a:t>
            </a:r>
            <a:r>
              <a:rPr lang="sv-SE" dirty="0"/>
              <a:t> kranar, 23 m bred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198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422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 Kinas längsta flod, som med sina 6 300 kilometer är den längsta floden i Kina </a:t>
            </a:r>
          </a:p>
          <a:p>
            <a:r>
              <a:rPr lang="sv-SE" dirty="0"/>
              <a:t>och Asien, samt världens tredje längsta flod (efter Nilen och Amazonfloden)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0232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597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7547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754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18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88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796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522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740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0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725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276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760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88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421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32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764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225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924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334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6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080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ADA0-F255-4E24-8AA7-2AD9DF09C545}" type="datetimeFigureOut">
              <a:rPr lang="sv-SE" smtClean="0"/>
              <a:t>2023-11-10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37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iBKzDk_d6c?feature=oembe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ckholmshamnar.se/om-oss/nyheter/2020/nu-ar-hela-stockholm-norvik-hamn-oppe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rtofdortmund.com/fileadmin/img/englische_Fassung/73_europa__ische_wasserstrassenkarte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0tAHU6JDf0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umzbHuZIvI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sv-SE" dirty="0"/>
          </a:p>
          <a:p>
            <a:endParaRPr lang="sv-SE" dirty="0"/>
          </a:p>
        </p:txBody>
      </p:sp>
      <p:pic>
        <p:nvPicPr>
          <p:cNvPr id="2" name="Onlinemedia 1" title="Sveriges Hamnar">
            <a:hlinkClick r:id="" action="ppaction://media"/>
            <a:extLst>
              <a:ext uri="{FF2B5EF4-FFF2-40B4-BE49-F238E27FC236}">
                <a16:creationId xmlns:a16="http://schemas.microsoft.com/office/drawing/2014/main" id="{14B6359F-6C15-4A5D-A3A0-9341BFF34F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4599" y="110860"/>
            <a:ext cx="8854802" cy="66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7318" y="1166018"/>
            <a:ext cx="8229600" cy="4525963"/>
          </a:xfrm>
        </p:spPr>
        <p:txBody>
          <a:bodyPr/>
          <a:lstStyle/>
          <a:p>
            <a:r>
              <a:rPr lang="sv-SE" dirty="0"/>
              <a:t>Nynäshamn</a:t>
            </a:r>
          </a:p>
          <a:p>
            <a:pPr lvl="1"/>
            <a:r>
              <a:rPr lang="sv-SE" dirty="0"/>
              <a:t>Stockholm Norvik Hamn</a:t>
            </a:r>
          </a:p>
          <a:p>
            <a:pPr marL="457200" lvl="1" indent="0">
              <a:buNone/>
            </a:pPr>
            <a:r>
              <a:rPr lang="sv-SE" sz="2000" dirty="0">
                <a:hlinkClick r:id="rId3"/>
              </a:rPr>
              <a:t>https://www.stockholmshamnar.se/om-oss/nyheter/2020/nu-ar-hela-stockholm-norvik-hamn-oppen/</a:t>
            </a:r>
            <a:endParaRPr lang="sv-SE" sz="2000" dirty="0"/>
          </a:p>
          <a:p>
            <a:pPr marL="457200" lvl="1" indent="0">
              <a:buNone/>
            </a:pPr>
            <a:r>
              <a:rPr lang="sv-SE" dirty="0"/>
              <a:t>Kapacitet på sikt 300 000 (</a:t>
            </a:r>
            <a:r>
              <a:rPr lang="sv-SE" dirty="0" err="1"/>
              <a:t>teu</a:t>
            </a:r>
            <a:r>
              <a:rPr lang="sv-SE" dirty="0"/>
              <a:t>)20’containers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3BD6AD1-645F-49B3-B8D9-099EEC4EF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82" r="941" b="10177"/>
          <a:stretch/>
        </p:blipFill>
        <p:spPr>
          <a:xfrm>
            <a:off x="1043608" y="3460401"/>
            <a:ext cx="7056783" cy="31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2914CD5-38DD-471D-A6C8-49ADA8D66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1" y="116601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Hallands Hamnar</a:t>
            </a:r>
          </a:p>
          <a:p>
            <a:pPr lvl="1"/>
            <a:r>
              <a:rPr lang="sv-SE" dirty="0"/>
              <a:t>Halmstad	</a:t>
            </a:r>
          </a:p>
          <a:p>
            <a:pPr lvl="2"/>
            <a:r>
              <a:rPr lang="sv-SE" dirty="0"/>
              <a:t>Kajlängd: 3 km</a:t>
            </a:r>
          </a:p>
          <a:p>
            <a:pPr lvl="2"/>
            <a:r>
              <a:rPr lang="sv-SE" dirty="0"/>
              <a:t>Kajdjup: från 6,5-11 m, 4 </a:t>
            </a:r>
            <a:r>
              <a:rPr lang="sv-SE" dirty="0" err="1"/>
              <a:t>RoRo</a:t>
            </a:r>
            <a:r>
              <a:rPr lang="sv-SE" dirty="0"/>
              <a:t>-ramper.</a:t>
            </a:r>
          </a:p>
          <a:p>
            <a:pPr lvl="2"/>
            <a:r>
              <a:rPr lang="sv-SE" dirty="0"/>
              <a:t>Järnvägspendlar: Dagliga avgångar Mälardalen/Norrland.</a:t>
            </a:r>
          </a:p>
          <a:p>
            <a:pPr lvl="2"/>
            <a:r>
              <a:rPr lang="sv-SE" dirty="0"/>
              <a:t>Bilar</a:t>
            </a:r>
          </a:p>
          <a:p>
            <a:pPr lvl="2"/>
            <a:r>
              <a:rPr lang="sv-SE" dirty="0"/>
              <a:t>Container</a:t>
            </a:r>
          </a:p>
          <a:p>
            <a:pPr lvl="2"/>
            <a:r>
              <a:rPr lang="sv-SE" dirty="0"/>
              <a:t>Bulk</a:t>
            </a:r>
          </a:p>
          <a:p>
            <a:pPr lvl="3"/>
            <a:r>
              <a:rPr lang="sv-SE" dirty="0"/>
              <a:t>Spannmål, glasråvaror, gödning, salt och gips.</a:t>
            </a:r>
          </a:p>
          <a:p>
            <a:pPr lvl="1"/>
            <a:r>
              <a:rPr lang="sv-SE" dirty="0"/>
              <a:t>Varberg</a:t>
            </a:r>
          </a:p>
          <a:p>
            <a:pPr lvl="2"/>
            <a:r>
              <a:rPr lang="sv-SE" dirty="0"/>
              <a:t>Kajlängd: 1,4km</a:t>
            </a:r>
          </a:p>
          <a:p>
            <a:pPr lvl="2"/>
            <a:r>
              <a:rPr lang="sv-SE" dirty="0"/>
              <a:t>Kajdjup 10 m</a:t>
            </a:r>
          </a:p>
          <a:p>
            <a:pPr lvl="2"/>
            <a:r>
              <a:rPr lang="sv-SE" dirty="0"/>
              <a:t>Projektlast</a:t>
            </a:r>
          </a:p>
          <a:p>
            <a:pPr lvl="2"/>
            <a:r>
              <a:rPr lang="sv-SE" dirty="0"/>
              <a:t>Skogsprodukter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0AFF712-7531-49DC-8F18-68B86DCD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373B14E-B973-4CB4-9F3B-237ED23A6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5" t="50000" r="27951" b="14444"/>
          <a:stretch/>
        </p:blipFill>
        <p:spPr>
          <a:xfrm>
            <a:off x="4572000" y="4028354"/>
            <a:ext cx="4233799" cy="2829646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26D2294-DA96-4B4D-BC9F-22D464C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225" y="1142362"/>
            <a:ext cx="2285576" cy="11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49019" y="1166018"/>
            <a:ext cx="8229600" cy="4525963"/>
          </a:xfrm>
        </p:spPr>
        <p:txBody>
          <a:bodyPr/>
          <a:lstStyle/>
          <a:p>
            <a:r>
              <a:rPr lang="sv-SE" dirty="0"/>
              <a:t>Malmö Hamn ägs av Malmö Stad</a:t>
            </a:r>
          </a:p>
          <a:p>
            <a:r>
              <a:rPr lang="sv-SE" dirty="0"/>
              <a:t>Verksamheten drivs genom</a:t>
            </a:r>
          </a:p>
          <a:p>
            <a:pPr lvl="1"/>
            <a:r>
              <a:rPr lang="sv-SE" dirty="0"/>
              <a:t>Malmö Port, kommunalt bolag och CMP Copenhagen </a:t>
            </a:r>
          </a:p>
          <a:p>
            <a:pPr lvl="1"/>
            <a:r>
              <a:rPr lang="sv-SE" dirty="0"/>
              <a:t>Sammanslagning av Malmö hamn och Köpenhamns hamn</a:t>
            </a:r>
          </a:p>
          <a:p>
            <a:pPr lvl="1"/>
            <a:r>
              <a:rPr lang="sv-SE" dirty="0"/>
              <a:t>Norra Hamnen</a:t>
            </a:r>
          </a:p>
          <a:p>
            <a:pPr lvl="2"/>
            <a:r>
              <a:rPr lang="sv-SE" dirty="0" err="1"/>
              <a:t>RoRo</a:t>
            </a:r>
            <a:endParaRPr lang="sv-SE" dirty="0"/>
          </a:p>
          <a:p>
            <a:pPr lvl="2"/>
            <a:r>
              <a:rPr lang="sv-SE" dirty="0" err="1"/>
              <a:t>RoPax</a:t>
            </a:r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36" y="3899087"/>
            <a:ext cx="4386064" cy="2894802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55042"/>
            <a:ext cx="4114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FABFCC-4A41-4B72-8887-0C77033F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CMP i siffror</a:t>
            </a:r>
          </a:p>
          <a:p>
            <a:pPr lvl="1"/>
            <a:r>
              <a:rPr lang="sv-SE" dirty="0"/>
              <a:t>Kajlängd</a:t>
            </a:r>
          </a:p>
          <a:p>
            <a:pPr lvl="2"/>
            <a:r>
              <a:rPr lang="sv-SE" dirty="0"/>
              <a:t> 16,5 km</a:t>
            </a:r>
          </a:p>
          <a:p>
            <a:pPr lvl="1"/>
            <a:r>
              <a:rPr lang="sv-SE" dirty="0"/>
              <a:t>Antal kajplatser</a:t>
            </a:r>
          </a:p>
          <a:p>
            <a:pPr lvl="2"/>
            <a:r>
              <a:rPr lang="sv-SE" dirty="0"/>
              <a:t>16</a:t>
            </a:r>
          </a:p>
          <a:p>
            <a:pPr lvl="1"/>
            <a:r>
              <a:rPr lang="sv-SE" dirty="0"/>
              <a:t>Godsmängd </a:t>
            </a:r>
          </a:p>
          <a:p>
            <a:pPr lvl="2"/>
            <a:r>
              <a:rPr lang="sv-SE" dirty="0"/>
              <a:t>15,5 miljoner ton per år</a:t>
            </a:r>
          </a:p>
          <a:p>
            <a:pPr lvl="3"/>
            <a:r>
              <a:rPr lang="sv-SE" dirty="0"/>
              <a:t>Största delen bulk</a:t>
            </a:r>
          </a:p>
          <a:p>
            <a:pPr lvl="3"/>
            <a:r>
              <a:rPr lang="sv-SE" dirty="0"/>
              <a:t>Sopor</a:t>
            </a:r>
          </a:p>
          <a:p>
            <a:pPr lvl="1"/>
            <a:r>
              <a:rPr lang="sv-SE" dirty="0"/>
              <a:t>Bilar</a:t>
            </a:r>
          </a:p>
          <a:p>
            <a:pPr lvl="2"/>
            <a:r>
              <a:rPr lang="sv-SE" dirty="0"/>
              <a:t>2 miljoner Toyota per år</a:t>
            </a:r>
          </a:p>
          <a:p>
            <a:pPr lvl="1"/>
            <a:r>
              <a:rPr lang="sv-SE" dirty="0"/>
              <a:t>RORO-enheter</a:t>
            </a:r>
          </a:p>
          <a:p>
            <a:pPr lvl="2"/>
            <a:r>
              <a:rPr lang="sv-SE" dirty="0"/>
              <a:t>Ca 300 000 per år 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4ABE385F-A662-4379-9715-33C730F0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85E8E8-3CB9-4F1B-903C-E1C4C3E2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8" b="23043"/>
          <a:stretch/>
        </p:blipFill>
        <p:spPr bwMode="auto">
          <a:xfrm>
            <a:off x="3995936" y="2672092"/>
            <a:ext cx="4873946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4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8492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sv-SE" dirty="0"/>
              <a:t>CMP Copenhagen Malmö Port</a:t>
            </a:r>
          </a:p>
          <a:p>
            <a:pPr lvl="1"/>
            <a:r>
              <a:rPr lang="sv-SE" dirty="0"/>
              <a:t>Frihamnen</a:t>
            </a:r>
          </a:p>
          <a:p>
            <a:pPr lvl="2"/>
            <a:r>
              <a:rPr lang="sv-SE" dirty="0"/>
              <a:t>Bilar</a:t>
            </a:r>
          </a:p>
          <a:p>
            <a:pPr lvl="2"/>
            <a:r>
              <a:rPr lang="sv-SE" dirty="0"/>
              <a:t>Hub för bilar till Östersjöregionen</a:t>
            </a:r>
          </a:p>
          <a:p>
            <a:pPr lvl="2"/>
            <a:r>
              <a:rPr lang="sv-SE" dirty="0"/>
              <a:t>20-tal bilmärken</a:t>
            </a:r>
          </a:p>
          <a:p>
            <a:pPr lvl="1"/>
            <a:r>
              <a:rPr lang="sv-SE" dirty="0"/>
              <a:t>Terminaler</a:t>
            </a:r>
          </a:p>
          <a:p>
            <a:pPr lvl="2"/>
            <a:r>
              <a:rPr lang="sv-SE" dirty="0"/>
              <a:t>Köpenhamns terminalen</a:t>
            </a:r>
          </a:p>
          <a:p>
            <a:pPr lvl="2"/>
            <a:r>
              <a:rPr lang="sv-SE" dirty="0"/>
              <a:t>Toyota Nordic </a:t>
            </a:r>
            <a:r>
              <a:rPr lang="sv-SE" dirty="0" err="1"/>
              <a:t>Hub</a:t>
            </a:r>
            <a:r>
              <a:rPr lang="sv-SE" dirty="0"/>
              <a:t> Terminal</a:t>
            </a:r>
          </a:p>
          <a:p>
            <a:pPr lvl="2"/>
            <a:r>
              <a:rPr lang="sv-SE" dirty="0" err="1"/>
              <a:t>Autolink</a:t>
            </a:r>
            <a:r>
              <a:rPr lang="sv-SE" dirty="0"/>
              <a:t> Terminal</a:t>
            </a:r>
          </a:p>
          <a:p>
            <a:pPr lvl="2"/>
            <a:r>
              <a:rPr lang="sv-SE" dirty="0"/>
              <a:t>Skandia Transport Terminal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16" y="4554339"/>
            <a:ext cx="3455492" cy="23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Helsingborgs Hamn </a:t>
            </a:r>
          </a:p>
          <a:p>
            <a:pPr lvl="1"/>
            <a:r>
              <a:rPr lang="sv-SE" dirty="0"/>
              <a:t>Kommunaltbolag</a:t>
            </a:r>
          </a:p>
          <a:p>
            <a:r>
              <a:rPr lang="sv-SE" dirty="0"/>
              <a:t>Hamnen i siffror </a:t>
            </a:r>
          </a:p>
          <a:p>
            <a:pPr lvl="1"/>
            <a:r>
              <a:rPr lang="sv-SE" dirty="0"/>
              <a:t>468 000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  <a:p>
            <a:pPr lvl="2"/>
            <a:r>
              <a:rPr lang="sv-SE" dirty="0"/>
              <a:t>Anlöp med färjor 32 122</a:t>
            </a:r>
          </a:p>
          <a:p>
            <a:pPr lvl="1"/>
            <a:r>
              <a:rPr lang="sv-SE" dirty="0"/>
              <a:t>274 000 20’ containrar (</a:t>
            </a:r>
            <a:r>
              <a:rPr lang="sv-SE" dirty="0" err="1"/>
              <a:t>teu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8,2 miljoner ton gods</a:t>
            </a:r>
          </a:p>
          <a:p>
            <a:pPr lvl="2"/>
            <a:r>
              <a:rPr lang="sv-SE" dirty="0"/>
              <a:t>53% Container</a:t>
            </a:r>
          </a:p>
          <a:p>
            <a:pPr lvl="2"/>
            <a:r>
              <a:rPr lang="sv-SE" dirty="0"/>
              <a:t>20,5% Bilfärjor</a:t>
            </a:r>
          </a:p>
          <a:p>
            <a:pPr lvl="2"/>
            <a:r>
              <a:rPr lang="sv-SE" dirty="0"/>
              <a:t>11,3 % Bulk</a:t>
            </a:r>
          </a:p>
          <a:p>
            <a:pPr lvl="1"/>
            <a:r>
              <a:rPr lang="sv-SE" dirty="0"/>
              <a:t>15,2% Lager</a:t>
            </a:r>
          </a:p>
          <a:p>
            <a:pPr lvl="1"/>
            <a:r>
              <a:rPr lang="sv-SE" dirty="0"/>
              <a:t>Ca 25 destinationer</a:t>
            </a:r>
          </a:p>
          <a:p>
            <a:pPr lvl="1"/>
            <a:r>
              <a:rPr lang="sv-SE" dirty="0"/>
              <a:t>14 tågpendlar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8"/>
          <a:stretch/>
        </p:blipFill>
        <p:spPr bwMode="auto">
          <a:xfrm>
            <a:off x="5148064" y="4509120"/>
            <a:ext cx="3727216" cy="207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12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Frukt</a:t>
            </a:r>
          </a:p>
          <a:p>
            <a:pPr lvl="1"/>
            <a:r>
              <a:rPr lang="sv-SE" dirty="0"/>
              <a:t>Rederi </a:t>
            </a:r>
            <a:r>
              <a:rPr lang="sv-SE" dirty="0" err="1"/>
              <a:t>McAndrews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Veckoservice/två Hamnen och infrastruktur</a:t>
            </a:r>
          </a:p>
          <a:p>
            <a:pPr lvl="2"/>
            <a:r>
              <a:rPr lang="sv-SE" dirty="0"/>
              <a:t>Bilbao – Thamesport – Helsingborg – Gdynia – </a:t>
            </a:r>
            <a:r>
              <a:rPr lang="sv-SE" dirty="0" err="1"/>
              <a:t>Teesport</a:t>
            </a:r>
            <a:r>
              <a:rPr lang="sv-SE" dirty="0"/>
              <a:t> – Thamesport – Bilbao</a:t>
            </a:r>
          </a:p>
          <a:p>
            <a:pPr lvl="2"/>
            <a:r>
              <a:rPr lang="sv-SE" dirty="0"/>
              <a:t>250 containers per anlöp</a:t>
            </a:r>
          </a:p>
          <a:p>
            <a:pPr lvl="1"/>
            <a:r>
              <a:rPr lang="sv-SE" dirty="0"/>
              <a:t>Chiquita</a:t>
            </a:r>
          </a:p>
          <a:p>
            <a:pPr lvl="1"/>
            <a:r>
              <a:rPr lang="sv-SE" dirty="0"/>
              <a:t>Rederi MSC </a:t>
            </a:r>
          </a:p>
          <a:p>
            <a:pPr lvl="2"/>
            <a:r>
              <a:rPr lang="sv-SE" dirty="0"/>
              <a:t>Veckoservice</a:t>
            </a:r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57192"/>
            <a:ext cx="36004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FCFB6788-843A-4B8D-BE4B-FEF54F43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84499C8-9886-439C-A9B6-71E1C814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Trelleborgs Hamn</a:t>
            </a:r>
          </a:p>
          <a:p>
            <a:pPr lvl="1"/>
            <a:r>
              <a:rPr lang="sv-SE" dirty="0"/>
              <a:t>Sveriges största Ro </a:t>
            </a:r>
            <a:r>
              <a:rPr lang="sv-SE" dirty="0" err="1"/>
              <a:t>Ro</a:t>
            </a:r>
            <a:r>
              <a:rPr lang="sv-SE" dirty="0"/>
              <a:t> hamn</a:t>
            </a:r>
          </a:p>
          <a:p>
            <a:pPr lvl="2"/>
            <a:r>
              <a:rPr lang="sv-SE" dirty="0"/>
              <a:t>773 000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  <a:p>
            <a:pPr lvl="3"/>
            <a:r>
              <a:rPr lang="sv-SE" dirty="0" err="1"/>
              <a:t>Unity</a:t>
            </a:r>
            <a:r>
              <a:rPr lang="sv-SE" dirty="0"/>
              <a:t> Line 	</a:t>
            </a:r>
          </a:p>
          <a:p>
            <a:pPr lvl="4"/>
            <a:r>
              <a:rPr lang="sv-SE" dirty="0"/>
              <a:t>Trelleborg – </a:t>
            </a:r>
            <a:r>
              <a:rPr lang="sv-SE" dirty="0" err="1"/>
              <a:t>Swinoujscie</a:t>
            </a:r>
            <a:endParaRPr lang="sv-SE" dirty="0"/>
          </a:p>
          <a:p>
            <a:pPr lvl="3"/>
            <a:r>
              <a:rPr lang="sv-SE" dirty="0"/>
              <a:t>TT-Line</a:t>
            </a:r>
          </a:p>
          <a:p>
            <a:pPr lvl="4"/>
            <a:r>
              <a:rPr lang="sv-SE" dirty="0"/>
              <a:t>Travemünde</a:t>
            </a:r>
          </a:p>
          <a:p>
            <a:pPr lvl="4"/>
            <a:r>
              <a:rPr lang="sv-SE" dirty="0"/>
              <a:t>Rostock</a:t>
            </a:r>
          </a:p>
          <a:p>
            <a:pPr lvl="4"/>
            <a:r>
              <a:rPr lang="sv-SE" dirty="0" err="1"/>
              <a:t>Swinoujscie</a:t>
            </a:r>
            <a:endParaRPr lang="sv-SE" dirty="0"/>
          </a:p>
          <a:p>
            <a:pPr lvl="4"/>
            <a:r>
              <a:rPr lang="sv-SE" dirty="0"/>
              <a:t>Klaipeda</a:t>
            </a:r>
          </a:p>
          <a:p>
            <a:pPr lvl="3"/>
            <a:r>
              <a:rPr lang="sv-SE" dirty="0"/>
              <a:t>Stena Line</a:t>
            </a:r>
          </a:p>
          <a:p>
            <a:pPr lvl="4"/>
            <a:r>
              <a:rPr lang="sv-SE" dirty="0"/>
              <a:t>Rostock</a:t>
            </a:r>
          </a:p>
          <a:p>
            <a:pPr lvl="2"/>
            <a:r>
              <a:rPr lang="sv-SE" dirty="0"/>
              <a:t>Tåg-färja </a:t>
            </a:r>
          </a:p>
          <a:p>
            <a:pPr lvl="3"/>
            <a:r>
              <a:rPr lang="sv-SE" dirty="0"/>
              <a:t>Trelleborg - Rostock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EAA9588-EA87-49AE-A52B-0062BD51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/>
          <a:stretch/>
        </p:blipFill>
        <p:spPr>
          <a:xfrm>
            <a:off x="4753699" y="3429001"/>
            <a:ext cx="3940105" cy="196812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CFF60090-46BA-46A2-AD35-F7EED8A4468C}"/>
              </a:ext>
            </a:extLst>
          </p:cNvPr>
          <p:cNvSpPr txBox="1"/>
          <p:nvPr/>
        </p:nvSpPr>
        <p:spPr>
          <a:xfrm>
            <a:off x="5567613" y="2003258"/>
            <a:ext cx="279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Helsingborgs Hamn</a:t>
            </a:r>
          </a:p>
          <a:p>
            <a:r>
              <a:rPr lang="sv-SE" sz="1350" dirty="0"/>
              <a:t>468 000  ro </a:t>
            </a:r>
            <a:r>
              <a:rPr lang="sv-SE" sz="1350" dirty="0" err="1"/>
              <a:t>ro</a:t>
            </a:r>
            <a:r>
              <a:rPr lang="sv-SE" sz="1350" dirty="0"/>
              <a:t> enheter</a:t>
            </a:r>
          </a:p>
          <a:p>
            <a:r>
              <a:rPr lang="sv-SE" sz="1350" dirty="0"/>
              <a:t>Helsingborg – Helsingör</a:t>
            </a:r>
          </a:p>
          <a:p>
            <a:r>
              <a:rPr lang="sv-SE" sz="1350" dirty="0"/>
              <a:t>Avgång var 20:e minut</a:t>
            </a:r>
          </a:p>
        </p:txBody>
      </p:sp>
    </p:spTree>
    <p:extLst>
      <p:ext uri="{BB962C8B-B14F-4D97-AF65-F5344CB8AC3E}">
        <p14:creationId xmlns:p14="http://schemas.microsoft.com/office/powerpoint/2010/main" val="190355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Göteborgs Hamn – Ägs av Göteborgs Stad</a:t>
            </a:r>
          </a:p>
          <a:p>
            <a:r>
              <a:rPr lang="sv-SE" dirty="0"/>
              <a:t>Hamnen i siffror </a:t>
            </a:r>
          </a:p>
          <a:p>
            <a:pPr marL="457200" lvl="1" indent="0">
              <a:buNone/>
            </a:pPr>
            <a:r>
              <a:rPr lang="sv-SE" dirty="0"/>
              <a:t>• 885 000 containrar TEU</a:t>
            </a:r>
          </a:p>
          <a:p>
            <a:pPr marL="457200" lvl="1" indent="0">
              <a:buNone/>
            </a:pPr>
            <a:r>
              <a:rPr lang="sv-SE" dirty="0"/>
              <a:t>• 560 000 ro/ro-enheter</a:t>
            </a:r>
          </a:p>
          <a:p>
            <a:pPr marL="457200" lvl="1" indent="0">
              <a:buNone/>
            </a:pPr>
            <a:r>
              <a:rPr lang="sv-SE" dirty="0"/>
              <a:t>• 276 000 nya bilar</a:t>
            </a:r>
          </a:p>
          <a:p>
            <a:pPr marL="457200" lvl="1" indent="0">
              <a:buNone/>
            </a:pPr>
            <a:r>
              <a:rPr lang="sv-SE" dirty="0"/>
              <a:t>• 1,7 miljoner passagerare</a:t>
            </a:r>
          </a:p>
          <a:p>
            <a:pPr marL="457200" lvl="1" indent="0">
              <a:buNone/>
            </a:pPr>
            <a:r>
              <a:rPr lang="sv-SE" dirty="0"/>
              <a:t>• 21,1 miljoner ton olja</a:t>
            </a:r>
          </a:p>
          <a:p>
            <a:pPr marL="457200" lvl="1" indent="0">
              <a:buNone/>
            </a:pPr>
            <a:r>
              <a:rPr lang="sv-SE" dirty="0"/>
              <a:t>• 41 miljoner ton gods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16" y="4077072"/>
            <a:ext cx="3102657" cy="20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2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440423"/>
            <a:ext cx="8229600" cy="5688632"/>
          </a:xfrm>
        </p:spPr>
        <p:txBody>
          <a:bodyPr>
            <a:normAutofit/>
          </a:bodyPr>
          <a:lstStyle/>
          <a:p>
            <a:r>
              <a:rPr lang="sv-SE" dirty="0"/>
              <a:t>Göteborgs Hamn</a:t>
            </a:r>
          </a:p>
          <a:p>
            <a:r>
              <a:rPr lang="sv-SE" dirty="0"/>
              <a:t>Verksamheten drivs av </a:t>
            </a:r>
          </a:p>
          <a:p>
            <a:pPr lvl="1"/>
            <a:r>
              <a:rPr lang="sv-SE" dirty="0"/>
              <a:t>Gothenburg Ro/Ro Terminal</a:t>
            </a:r>
          </a:p>
          <a:p>
            <a:pPr lvl="2"/>
            <a:r>
              <a:rPr lang="sv-SE" dirty="0"/>
              <a:t>DFDS </a:t>
            </a:r>
            <a:r>
              <a:rPr lang="sv-SE" dirty="0" err="1"/>
              <a:t>Seaways</a:t>
            </a:r>
            <a:endParaRPr lang="sv-SE" dirty="0"/>
          </a:p>
          <a:p>
            <a:pPr lvl="2"/>
            <a:r>
              <a:rPr lang="sv-SE" dirty="0" err="1"/>
              <a:t>Cobelfreight</a:t>
            </a:r>
            <a:endParaRPr lang="sv-SE" dirty="0"/>
          </a:p>
          <a:p>
            <a:pPr lvl="2"/>
            <a:r>
              <a:rPr lang="sv-SE" dirty="0"/>
              <a:t>Transatlantic </a:t>
            </a:r>
          </a:p>
          <a:p>
            <a:pPr lvl="1"/>
            <a:r>
              <a:rPr lang="sv-SE" dirty="0"/>
              <a:t>APM Maersk Terminals</a:t>
            </a:r>
          </a:p>
          <a:p>
            <a:pPr lvl="2"/>
            <a:r>
              <a:rPr lang="sv-SE" dirty="0"/>
              <a:t>Container</a:t>
            </a:r>
          </a:p>
          <a:p>
            <a:pPr lvl="1"/>
            <a:r>
              <a:rPr lang="sv-SE" dirty="0" err="1"/>
              <a:t>Logent</a:t>
            </a:r>
            <a:r>
              <a:rPr lang="sv-SE" dirty="0"/>
              <a:t> Ports and Terminals</a:t>
            </a:r>
          </a:p>
          <a:p>
            <a:pPr lvl="2"/>
            <a:r>
              <a:rPr lang="sv-SE" dirty="0"/>
              <a:t>Bilar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725144"/>
            <a:ext cx="30384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02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Europakommissionen - Hamnar i Europa</a:t>
            </a:r>
          </a:p>
          <a:p>
            <a:pPr lvl="1"/>
            <a:r>
              <a:rPr lang="sv-SE" dirty="0"/>
              <a:t>319 hamnar</a:t>
            </a:r>
          </a:p>
          <a:p>
            <a:pPr lvl="1"/>
            <a:r>
              <a:rPr lang="sv-SE" dirty="0"/>
              <a:t>83 stomnätshamnar</a:t>
            </a:r>
          </a:p>
          <a:p>
            <a:pPr lvl="1"/>
            <a:r>
              <a:rPr lang="sv-SE" dirty="0"/>
              <a:t>50% ökning tom 2030</a:t>
            </a:r>
          </a:p>
          <a:p>
            <a:pPr lvl="1"/>
            <a:r>
              <a:rPr lang="sv-SE" dirty="0"/>
              <a:t>74% av tredjelandsgodset</a:t>
            </a:r>
          </a:p>
          <a:p>
            <a:pPr lvl="1"/>
            <a:r>
              <a:rPr lang="sv-SE" dirty="0"/>
              <a:t>Varierande kapacitet och effektivitet</a:t>
            </a:r>
          </a:p>
          <a:p>
            <a:pPr lvl="1"/>
            <a:r>
              <a:rPr lang="sv-SE" dirty="0"/>
              <a:t>Större Hamnar och infrastruktur</a:t>
            </a:r>
          </a:p>
          <a:p>
            <a:pPr lvl="2"/>
            <a:r>
              <a:rPr lang="sv-SE" dirty="0"/>
              <a:t>Närsjöfart</a:t>
            </a:r>
          </a:p>
          <a:p>
            <a:pPr lvl="1"/>
            <a:r>
              <a:rPr lang="sv-SE" dirty="0"/>
              <a:t>Gas och infrastruktur</a:t>
            </a:r>
          </a:p>
          <a:p>
            <a:pPr lvl="2"/>
            <a:r>
              <a:rPr lang="sv-SE" dirty="0"/>
              <a:t>Stomnät för gas</a:t>
            </a:r>
          </a:p>
          <a:p>
            <a:pPr lvl="2"/>
            <a:r>
              <a:rPr lang="sv-SE" dirty="0"/>
              <a:t>Bränsle</a:t>
            </a:r>
          </a:p>
          <a:p>
            <a:pPr lvl="2"/>
            <a:r>
              <a:rPr lang="sv-SE" dirty="0"/>
              <a:t>Miljöprestanda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01152"/>
            <a:ext cx="3024336" cy="268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2F7A122B-E989-4AF2-B90B-41C353478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56"/>
          <a:stretch/>
        </p:blipFill>
        <p:spPr>
          <a:xfrm>
            <a:off x="630201" y="1479934"/>
            <a:ext cx="3925928" cy="1949066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11B4D58-8857-4A04-97CA-E75C00B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9" y="3606129"/>
            <a:ext cx="4441162" cy="231215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8FF86D82-EAE1-497D-980D-1EFE0D4BBDAC}"/>
              </a:ext>
            </a:extLst>
          </p:cNvPr>
          <p:cNvSpPr txBox="1"/>
          <p:nvPr/>
        </p:nvSpPr>
        <p:spPr>
          <a:xfrm>
            <a:off x="1425742" y="3102066"/>
            <a:ext cx="2726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b="1" dirty="0">
                <a:solidFill>
                  <a:schemeClr val="bg1"/>
                </a:solidFill>
              </a:rPr>
              <a:t>Containerterminalen i Gbg hamn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2B93B37-920F-4F91-B2F8-3EECBD945097}"/>
              </a:ext>
            </a:extLst>
          </p:cNvPr>
          <p:cNvSpPr txBox="1"/>
          <p:nvPr/>
        </p:nvSpPr>
        <p:spPr>
          <a:xfrm>
            <a:off x="1633287" y="5522495"/>
            <a:ext cx="28252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b="1" dirty="0">
                <a:solidFill>
                  <a:schemeClr val="bg1"/>
                </a:solidFill>
              </a:rPr>
              <a:t>Gothenburg RORO terminal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516C135-94F8-4B23-A4C5-13884261F57C}"/>
              </a:ext>
            </a:extLst>
          </p:cNvPr>
          <p:cNvSpPr txBox="1"/>
          <p:nvPr/>
        </p:nvSpPr>
        <p:spPr>
          <a:xfrm>
            <a:off x="5350886" y="2340319"/>
            <a:ext cx="363808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Kombitrafik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sv-SE" sz="2400" dirty="0"/>
              <a:t>Göteborgs Hamn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sv-SE" sz="2400" dirty="0"/>
              <a:t>70%  av lossade containers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sv-SE" sz="2400" dirty="0"/>
              <a:t>Vidare med tåg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sv-SE" sz="2400" dirty="0"/>
              <a:t>Ca 20% RO RO enheter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636245D4-5BC4-2505-DC0E-08F44619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</p:spTree>
    <p:extLst>
      <p:ext uri="{BB962C8B-B14F-4D97-AF65-F5344CB8AC3E}">
        <p14:creationId xmlns:p14="http://schemas.microsoft.com/office/powerpoint/2010/main" val="296874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5E1C740-154C-363B-2293-45FEAF3E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99" y="21704"/>
            <a:ext cx="6400701" cy="68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8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10238"/>
            <a:ext cx="8229600" cy="4525963"/>
          </a:xfrm>
        </p:spPr>
        <p:txBody>
          <a:bodyPr/>
          <a:lstStyle/>
          <a:p>
            <a:r>
              <a:rPr lang="sv-SE" dirty="0"/>
              <a:t>Rotterdam</a:t>
            </a:r>
          </a:p>
          <a:p>
            <a:pPr lvl="1"/>
            <a:r>
              <a:rPr lang="sv-SE" dirty="0"/>
              <a:t>Europas största hamn per hanterat ton</a:t>
            </a:r>
          </a:p>
          <a:p>
            <a:pPr lvl="1"/>
            <a:r>
              <a:rPr lang="sv-SE" dirty="0"/>
              <a:t>470 miljoner ton</a:t>
            </a:r>
          </a:p>
          <a:p>
            <a:pPr lvl="1"/>
            <a:r>
              <a:rPr lang="sv-SE" dirty="0"/>
              <a:t>13,5 miljoner </a:t>
            </a:r>
            <a:r>
              <a:rPr lang="sv-SE" dirty="0" err="1"/>
              <a:t>teus</a:t>
            </a:r>
            <a:endParaRPr lang="sv-SE" dirty="0"/>
          </a:p>
          <a:p>
            <a:pPr lvl="1"/>
            <a:r>
              <a:rPr lang="sv-SE" dirty="0"/>
              <a:t>350 miljoner konsumenter</a:t>
            </a:r>
          </a:p>
          <a:p>
            <a:pPr lvl="1"/>
            <a:r>
              <a:rPr lang="sv-SE" dirty="0"/>
              <a:t>Inre vattenvägar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2"/>
          <a:stretch/>
        </p:blipFill>
        <p:spPr bwMode="auto">
          <a:xfrm>
            <a:off x="4572000" y="4005064"/>
            <a:ext cx="4298360" cy="230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2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3"/>
              </a:rPr>
              <a:t>http://www.portofdortmund.com/fileadmin/img/englische_Fassung/73_europa__ische_wasserstrassenkarte.jpg</a:t>
            </a:r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C51A9DD-76C1-47EA-83C6-065CAB437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02"/>
          <a:stretch/>
        </p:blipFill>
        <p:spPr>
          <a:xfrm>
            <a:off x="0" y="1437055"/>
            <a:ext cx="9144000" cy="517423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E2D55DA-BC49-4FD9-8F24-469A39D02521}"/>
              </a:ext>
            </a:extLst>
          </p:cNvPr>
          <p:cNvSpPr txBox="1"/>
          <p:nvPr/>
        </p:nvSpPr>
        <p:spPr>
          <a:xfrm>
            <a:off x="755576" y="1413675"/>
            <a:ext cx="676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/>
              <a:t>100 000 fartyg trafikerar mellan Rotterdams hamn och Europas inre vattenvägar </a:t>
            </a:r>
          </a:p>
          <a:p>
            <a:r>
              <a:rPr lang="sv-SE" sz="2400" b="1" dirty="0"/>
              <a:t>30 000 fartyg trafikerar Rotterdams hamn utrikes</a:t>
            </a:r>
          </a:p>
        </p:txBody>
      </p:sp>
    </p:spTree>
    <p:extLst>
      <p:ext uri="{BB962C8B-B14F-4D97-AF65-F5344CB8AC3E}">
        <p14:creationId xmlns:p14="http://schemas.microsoft.com/office/powerpoint/2010/main" val="198807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F641907-B7E4-B235-4D88-94516C8EB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5"/>
          <a:stretch/>
        </p:blipFill>
        <p:spPr>
          <a:xfrm>
            <a:off x="135443" y="2337855"/>
            <a:ext cx="4112811" cy="3202900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AA772C49-00CF-0450-C4FF-43951B77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54" y="2348762"/>
            <a:ext cx="4800125" cy="3194265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818D7B02-1A71-229C-DA08-8E6190613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407133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E07B2D-7A00-4487-6BE1-0A9C2679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Pipelines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DE1A3587-D57D-3925-67B9-BAF2585F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6751"/>
            <a:ext cx="5328592" cy="5495737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654F7CA-53E1-30F1-53C5-B4BDE78F74CE}"/>
              </a:ext>
            </a:extLst>
          </p:cNvPr>
          <p:cNvSpPr txBox="1"/>
          <p:nvPr/>
        </p:nvSpPr>
        <p:spPr>
          <a:xfrm>
            <a:off x="5940152" y="1417638"/>
            <a:ext cx="29523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Pipelines för olja och gas i Europa</a:t>
            </a:r>
          </a:p>
          <a:p>
            <a:r>
              <a:rPr lang="sv-SE" sz="3200" dirty="0"/>
              <a:t>Ca 200 000km</a:t>
            </a:r>
          </a:p>
          <a:p>
            <a:r>
              <a:rPr lang="sv-SE" sz="2000" i="1" dirty="0"/>
              <a:t>Sveriges längd är 1572 km Treriksröset i norr till  Smygehuk i söder</a:t>
            </a:r>
          </a:p>
        </p:txBody>
      </p:sp>
    </p:spTree>
    <p:extLst>
      <p:ext uri="{BB962C8B-B14F-4D97-AF65-F5344CB8AC3E}">
        <p14:creationId xmlns:p14="http://schemas.microsoft.com/office/powerpoint/2010/main" val="361868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B818EAA4-818B-2095-5212-2F5A0536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24744"/>
            <a:ext cx="5819379" cy="374367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F04B82D-E995-78EC-916C-7C6861936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148229"/>
            <a:ext cx="5002129" cy="2709771"/>
          </a:xfrm>
          <a:prstGeom prst="rect">
            <a:avLst/>
          </a:prstGeom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72F84EDC-C03A-5749-69C2-15DD5DED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4206374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69E4544-68C3-429E-986C-A5D7FEB21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/>
          <a:stretch/>
        </p:blipFill>
        <p:spPr>
          <a:xfrm>
            <a:off x="3707905" y="332656"/>
            <a:ext cx="5206718" cy="6300057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82439591-2782-4176-9964-33F172228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5" t="62683" r="49746"/>
          <a:stretch/>
        </p:blipFill>
        <p:spPr>
          <a:xfrm>
            <a:off x="757229" y="1264269"/>
            <a:ext cx="2668671" cy="18487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EC6046E-C330-43B4-97C9-2A4F001C2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3"/>
          <a:stretch/>
        </p:blipFill>
        <p:spPr>
          <a:xfrm>
            <a:off x="757229" y="3401211"/>
            <a:ext cx="266867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7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Shanghai Old Container Port</a:t>
            </a:r>
          </a:p>
          <a:p>
            <a:r>
              <a:rPr lang="sv-SE" dirty="0"/>
              <a:t>Vattendjup</a:t>
            </a:r>
          </a:p>
          <a:p>
            <a:r>
              <a:rPr lang="sv-SE" dirty="0"/>
              <a:t>Låg hanteringskapacitet</a:t>
            </a:r>
          </a:p>
          <a:p>
            <a:r>
              <a:rPr lang="sv-SE" dirty="0"/>
              <a:t>In-och utförsel process</a:t>
            </a:r>
          </a:p>
          <a:p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038" y="4149080"/>
            <a:ext cx="3078038" cy="23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08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sv-SE" dirty="0"/>
              <a:t>Shanghai – </a:t>
            </a:r>
            <a:r>
              <a:rPr lang="sv-SE" dirty="0" err="1"/>
              <a:t>Yangshang</a:t>
            </a:r>
            <a:r>
              <a:rPr lang="sv-SE" dirty="0"/>
              <a:t> </a:t>
            </a:r>
            <a:r>
              <a:rPr lang="sv-SE" dirty="0" err="1"/>
              <a:t>Deepwater</a:t>
            </a:r>
            <a:r>
              <a:rPr lang="sv-SE" dirty="0"/>
              <a:t> Port 2005</a:t>
            </a:r>
          </a:p>
          <a:p>
            <a:r>
              <a:rPr lang="sv-SE" dirty="0"/>
              <a:t>2010 världens största hamn 29 miljoner </a:t>
            </a:r>
            <a:r>
              <a:rPr lang="sv-SE" dirty="0" err="1"/>
              <a:t>teus</a:t>
            </a:r>
            <a:r>
              <a:rPr lang="sv-SE" dirty="0"/>
              <a:t>/år</a:t>
            </a:r>
          </a:p>
          <a:p>
            <a:r>
              <a:rPr lang="sv-SE" dirty="0"/>
              <a:t>2021 43,6 miljoner (</a:t>
            </a:r>
            <a:r>
              <a:rPr lang="sv-SE" dirty="0" err="1"/>
              <a:t>teu</a:t>
            </a:r>
            <a:r>
              <a:rPr lang="sv-SE" dirty="0"/>
              <a:t>) 20’ containers/år</a:t>
            </a:r>
          </a:p>
          <a:p>
            <a:pPr lvl="1"/>
            <a:r>
              <a:rPr lang="sv-SE" dirty="0"/>
              <a:t>Snitt 80 000 </a:t>
            </a:r>
            <a:r>
              <a:rPr lang="sv-SE" dirty="0" err="1"/>
              <a:t>teus</a:t>
            </a:r>
            <a:r>
              <a:rPr lang="sv-SE" dirty="0"/>
              <a:t> per vecka</a:t>
            </a:r>
          </a:p>
          <a:p>
            <a:pPr lvl="1"/>
            <a:r>
              <a:rPr lang="sv-SE" dirty="0"/>
              <a:t>Rekord 143 000 </a:t>
            </a:r>
            <a:r>
              <a:rPr lang="sv-SE" dirty="0" err="1"/>
              <a:t>teus</a:t>
            </a:r>
            <a:r>
              <a:rPr lang="sv-SE" dirty="0"/>
              <a:t> per vecka</a:t>
            </a:r>
          </a:p>
          <a:p>
            <a:pPr lvl="1"/>
            <a:r>
              <a:rPr lang="sv-SE" dirty="0" err="1"/>
              <a:t>Shengdong</a:t>
            </a:r>
            <a:r>
              <a:rPr lang="sv-SE" dirty="0"/>
              <a:t> </a:t>
            </a:r>
            <a:r>
              <a:rPr lang="sv-SE" dirty="0" err="1"/>
              <a:t>Intl</a:t>
            </a:r>
            <a:r>
              <a:rPr lang="sv-SE" dirty="0"/>
              <a:t> Container Terminal</a:t>
            </a:r>
          </a:p>
          <a:p>
            <a:pPr lvl="1"/>
            <a:r>
              <a:rPr lang="sv-SE" dirty="0"/>
              <a:t>156 </a:t>
            </a:r>
            <a:r>
              <a:rPr lang="sv-SE" dirty="0" err="1"/>
              <a:t>st</a:t>
            </a:r>
            <a:r>
              <a:rPr lang="sv-SE" dirty="0"/>
              <a:t> kranar, 23 m bred</a:t>
            </a:r>
          </a:p>
          <a:p>
            <a:pPr lvl="1"/>
            <a:r>
              <a:rPr lang="sv-SE" dirty="0"/>
              <a:t>43 kajplatser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445785"/>
            <a:ext cx="2699792" cy="1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6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Utveckling</a:t>
            </a:r>
          </a:p>
          <a:p>
            <a:pPr lvl="1"/>
            <a:r>
              <a:rPr lang="sv-SE" dirty="0"/>
              <a:t>Större breda Hamnen och infrastruktur</a:t>
            </a:r>
          </a:p>
          <a:p>
            <a:pPr lvl="1"/>
            <a:r>
              <a:rPr lang="sv-SE" dirty="0"/>
              <a:t>Djupgående</a:t>
            </a:r>
          </a:p>
          <a:p>
            <a:pPr lvl="1"/>
            <a:r>
              <a:rPr lang="sv-SE" dirty="0"/>
              <a:t>Last och lossningskapacitet</a:t>
            </a:r>
          </a:p>
          <a:p>
            <a:pPr lvl="1"/>
            <a:r>
              <a:rPr lang="sv-SE" dirty="0"/>
              <a:t>Infrastruktur till och från hamn</a:t>
            </a:r>
          </a:p>
          <a:p>
            <a:pPr lvl="1"/>
            <a:r>
              <a:rPr lang="sv-SE" dirty="0"/>
              <a:t>Landström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/>
              <a:t>	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93096"/>
            <a:ext cx="307630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39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23" r="-7323"/>
          <a:stretch/>
        </p:blipFill>
        <p:spPr bwMode="auto">
          <a:xfrm>
            <a:off x="4280308" y="1772816"/>
            <a:ext cx="4828870" cy="345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6" y="1772816"/>
            <a:ext cx="397207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25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Full Automation in Shanghai Yangshan Deep-Water Port/Vollautomatisierung im Yangshan Tiefwasserhafen">
            <a:hlinkClick r:id="" action="ppaction://media"/>
            <a:extLst>
              <a:ext uri="{FF2B5EF4-FFF2-40B4-BE49-F238E27FC236}">
                <a16:creationId xmlns:a16="http://schemas.microsoft.com/office/drawing/2014/main" id="{8215C36A-BBCE-79BA-6D15-55C2A28F0E1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520" y="1340768"/>
            <a:ext cx="8784913" cy="49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4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Shanghai Port: How automated is it to handle 143,000 TEUs per day?">
            <a:hlinkClick r:id="" action="ppaction://media"/>
            <a:extLst>
              <a:ext uri="{FF2B5EF4-FFF2-40B4-BE49-F238E27FC236}">
                <a16:creationId xmlns:a16="http://schemas.microsoft.com/office/drawing/2014/main" id="{2FC912EF-1330-FD72-1109-15EC2FD0E2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327" y="980728"/>
            <a:ext cx="879389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90" y="1484784"/>
            <a:ext cx="7406801" cy="454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923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50 000 floder</a:t>
            </a:r>
          </a:p>
          <a:p>
            <a:r>
              <a:rPr lang="sv-SE" dirty="0" err="1"/>
              <a:t>Huangpufloden</a:t>
            </a:r>
            <a:endParaRPr lang="sv-SE" dirty="0"/>
          </a:p>
          <a:p>
            <a:r>
              <a:rPr lang="sv-SE" dirty="0" err="1"/>
              <a:t>Yangtzefloden</a:t>
            </a:r>
            <a:endParaRPr lang="sv-SE" dirty="0"/>
          </a:p>
          <a:p>
            <a:pPr lvl="1"/>
            <a:r>
              <a:rPr lang="sv-SE" dirty="0" err="1"/>
              <a:t>Nanijing</a:t>
            </a:r>
            <a:endParaRPr lang="sv-SE" dirty="0"/>
          </a:p>
          <a:p>
            <a:pPr lvl="1"/>
            <a:r>
              <a:rPr lang="sv-SE" dirty="0"/>
              <a:t>Wuhan</a:t>
            </a:r>
          </a:p>
          <a:p>
            <a:pPr lvl="1"/>
            <a:r>
              <a:rPr lang="sv-SE" dirty="0"/>
              <a:t>Chongqing</a:t>
            </a:r>
          </a:p>
          <a:p>
            <a:r>
              <a:rPr lang="sv-SE" dirty="0"/>
              <a:t>Pearl River Delta</a:t>
            </a:r>
          </a:p>
          <a:p>
            <a:pPr lvl="1"/>
            <a:r>
              <a:rPr lang="sv-SE" dirty="0" err="1"/>
              <a:t>Xijiang</a:t>
            </a:r>
            <a:r>
              <a:rPr lang="sv-SE" dirty="0"/>
              <a:t> River</a:t>
            </a:r>
          </a:p>
          <a:p>
            <a:pPr lvl="1"/>
            <a:r>
              <a:rPr lang="sv-SE" dirty="0"/>
              <a:t>North River</a:t>
            </a:r>
          </a:p>
          <a:p>
            <a:pPr lvl="1"/>
            <a:r>
              <a:rPr lang="sv-SE" dirty="0" err="1"/>
              <a:t>East</a:t>
            </a:r>
            <a:r>
              <a:rPr lang="sv-SE" dirty="0"/>
              <a:t> River</a:t>
            </a:r>
          </a:p>
          <a:p>
            <a:pPr lvl="1"/>
            <a:r>
              <a:rPr lang="sv-SE" dirty="0" err="1"/>
              <a:t>Tanjiang</a:t>
            </a:r>
            <a:r>
              <a:rPr lang="sv-SE" dirty="0"/>
              <a:t> River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7"/>
          <a:stretch/>
        </p:blipFill>
        <p:spPr bwMode="auto">
          <a:xfrm>
            <a:off x="3635896" y="3634476"/>
            <a:ext cx="5256584" cy="267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571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t="1043"/>
          <a:stretch/>
        </p:blipFill>
        <p:spPr bwMode="auto">
          <a:xfrm>
            <a:off x="457200" y="1584726"/>
            <a:ext cx="4040288" cy="291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4CD03BE0-C40B-441F-9B41-6B4280B85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25" b="25137"/>
          <a:stretch/>
        </p:blipFill>
        <p:spPr>
          <a:xfrm>
            <a:off x="3911353" y="3813815"/>
            <a:ext cx="5004048" cy="27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7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45955AB6-FD75-433F-9EED-9ACA312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47"/>
          <a:stretch/>
        </p:blipFill>
        <p:spPr>
          <a:xfrm>
            <a:off x="166192" y="1750977"/>
            <a:ext cx="4820492" cy="4525963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4C49BD65-9484-4FB6-A2BA-47AF77976408}"/>
              </a:ext>
            </a:extLst>
          </p:cNvPr>
          <p:cNvSpPr txBox="1"/>
          <p:nvPr/>
        </p:nvSpPr>
        <p:spPr>
          <a:xfrm>
            <a:off x="5076056" y="1772816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Shenzhen 27,7 miljoner </a:t>
            </a:r>
            <a:r>
              <a:rPr lang="sv-SE" sz="2400" dirty="0" err="1"/>
              <a:t>teus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Hong Kong 20 miljoner </a:t>
            </a:r>
            <a:r>
              <a:rPr lang="sv-SE" sz="2400" dirty="0" err="1"/>
              <a:t>teus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Guangzhou 21,8 miljoner </a:t>
            </a:r>
            <a:r>
              <a:rPr lang="sv-SE" sz="2400" dirty="0" err="1"/>
              <a:t>teus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Yantian</a:t>
            </a:r>
            <a:r>
              <a:rPr lang="sv-SE" sz="2400" dirty="0"/>
              <a:t> 21,7 miljoner </a:t>
            </a:r>
            <a:r>
              <a:rPr lang="sv-SE" sz="2400" dirty="0" err="1"/>
              <a:t>teus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139242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FBFF94-C074-4F0E-AF50-F1B66BAF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Singapore</a:t>
            </a:r>
          </a:p>
          <a:p>
            <a:pPr lvl="1"/>
            <a:r>
              <a:rPr lang="sv-SE" dirty="0"/>
              <a:t>37 miljoner </a:t>
            </a:r>
            <a:r>
              <a:rPr lang="sv-SE" dirty="0" err="1"/>
              <a:t>teu</a:t>
            </a:r>
            <a:r>
              <a:rPr lang="sv-SE" dirty="0"/>
              <a:t> 2021</a:t>
            </a:r>
          </a:p>
          <a:p>
            <a:pPr lvl="1"/>
            <a:r>
              <a:rPr lang="sv-SE" dirty="0"/>
              <a:t>90 000 fartyg</a:t>
            </a:r>
          </a:p>
          <a:p>
            <a:pPr lvl="1"/>
            <a:r>
              <a:rPr lang="sv-SE" dirty="0"/>
              <a:t>52 kajplatser för containerfartyg</a:t>
            </a:r>
          </a:p>
          <a:p>
            <a:r>
              <a:rPr lang="sv-SE" dirty="0" err="1"/>
              <a:t>Tanjung</a:t>
            </a:r>
            <a:r>
              <a:rPr lang="sv-SE" dirty="0"/>
              <a:t> </a:t>
            </a:r>
            <a:r>
              <a:rPr lang="sv-SE" dirty="0" err="1"/>
              <a:t>Pelepas</a:t>
            </a:r>
            <a:endParaRPr lang="sv-SE" dirty="0"/>
          </a:p>
          <a:p>
            <a:pPr lvl="1"/>
            <a:r>
              <a:rPr lang="sv-SE" dirty="0" err="1"/>
              <a:t>Maerks</a:t>
            </a:r>
            <a:r>
              <a:rPr lang="sv-SE" dirty="0"/>
              <a:t> Line</a:t>
            </a:r>
          </a:p>
          <a:p>
            <a:pPr lvl="1"/>
            <a:r>
              <a:rPr lang="sv-SE" dirty="0"/>
              <a:t>12, miljoner </a:t>
            </a:r>
            <a:r>
              <a:rPr lang="sv-SE" dirty="0" err="1"/>
              <a:t>teus</a:t>
            </a:r>
            <a:endParaRPr lang="sv-SE" dirty="0"/>
          </a:p>
          <a:p>
            <a:pPr lvl="1"/>
            <a:r>
              <a:rPr lang="sv-SE" dirty="0"/>
              <a:t>14 kajplatser</a:t>
            </a:r>
          </a:p>
          <a:p>
            <a:pPr lvl="1"/>
            <a:r>
              <a:rPr lang="sv-SE" dirty="0"/>
              <a:t>58 kranar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C578306-B9F0-44A5-8BCC-737E8CCE5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30" b="19510"/>
          <a:stretch/>
        </p:blipFill>
        <p:spPr>
          <a:xfrm>
            <a:off x="3780103" y="4560692"/>
            <a:ext cx="5363897" cy="2297308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06647852-45EC-4103-9EE8-23CBA65B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Hamnar och infrastruktur</a:t>
            </a:r>
          </a:p>
        </p:txBody>
      </p:sp>
    </p:spTree>
    <p:extLst>
      <p:ext uri="{BB962C8B-B14F-4D97-AF65-F5344CB8AC3E}">
        <p14:creationId xmlns:p14="http://schemas.microsoft.com/office/powerpoint/2010/main" val="395777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93503D7E-13B7-4289-AA77-F66891825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4" t="20772" r="7475" b="6586"/>
          <a:stretch/>
        </p:blipFill>
        <p:spPr>
          <a:xfrm>
            <a:off x="3683414" y="0"/>
            <a:ext cx="5460586" cy="2988952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3C6B303-035B-4326-9A2D-65114F0A4C2F}"/>
              </a:ext>
            </a:extLst>
          </p:cNvPr>
          <p:cNvSpPr txBox="1"/>
          <p:nvPr/>
        </p:nvSpPr>
        <p:spPr>
          <a:xfrm>
            <a:off x="299038" y="309427"/>
            <a:ext cx="33843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/>
              <a:t>Singapore</a:t>
            </a:r>
          </a:p>
          <a:p>
            <a:r>
              <a:rPr lang="sv-SE" sz="2400" dirty="0"/>
              <a:t>Yta: 719 km2</a:t>
            </a:r>
          </a:p>
          <a:p>
            <a:r>
              <a:rPr lang="sv-SE" sz="2400" dirty="0"/>
              <a:t>(Ölands yta 1350 km2)</a:t>
            </a:r>
          </a:p>
          <a:p>
            <a:r>
              <a:rPr lang="sv-SE" sz="2400" dirty="0"/>
              <a:t>Invånare 5,6 miljoner</a:t>
            </a:r>
          </a:p>
          <a:p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1F99D069-6CF7-465D-AA28-045923729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3" t="31267" r="17713" b="5202"/>
          <a:stretch/>
        </p:blipFill>
        <p:spPr>
          <a:xfrm>
            <a:off x="264473" y="2988952"/>
            <a:ext cx="6624736" cy="3854262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59ED8431-6053-4E78-951F-6AF5FC275AC2}"/>
              </a:ext>
            </a:extLst>
          </p:cNvPr>
          <p:cNvSpPr txBox="1"/>
          <p:nvPr/>
        </p:nvSpPr>
        <p:spPr>
          <a:xfrm>
            <a:off x="1991226" y="2988952"/>
            <a:ext cx="214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Malaysia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0066AA4-9E4F-409E-8582-8561B978A5D8}"/>
              </a:ext>
            </a:extLst>
          </p:cNvPr>
          <p:cNvSpPr txBox="1"/>
          <p:nvPr/>
        </p:nvSpPr>
        <p:spPr>
          <a:xfrm>
            <a:off x="539552" y="4365104"/>
            <a:ext cx="171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/>
              <a:t>Tanjung</a:t>
            </a:r>
            <a:r>
              <a:rPr lang="sv-SE" b="1" dirty="0"/>
              <a:t> </a:t>
            </a:r>
            <a:r>
              <a:rPr lang="sv-SE" b="1" dirty="0" err="1"/>
              <a:t>Pelepas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61433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B04240F-F825-4ED7-840F-F8282451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1ECB40-104B-41D6-8FD4-7A0CA388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09" y="1268760"/>
            <a:ext cx="8363272" cy="478112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Begrepp </a:t>
            </a:r>
          </a:p>
          <a:p>
            <a:pPr lvl="1"/>
            <a:r>
              <a:rPr lang="sv-SE" dirty="0"/>
              <a:t>Så mäts hamnens storlek</a:t>
            </a:r>
          </a:p>
          <a:p>
            <a:pPr lvl="2"/>
            <a:r>
              <a:rPr lang="sv-SE" dirty="0"/>
              <a:t>Antal kajplatser</a:t>
            </a:r>
          </a:p>
          <a:p>
            <a:pPr lvl="3"/>
            <a:r>
              <a:rPr lang="sv-SE" dirty="0"/>
              <a:t>Hur många fartyg som får plats</a:t>
            </a:r>
          </a:p>
          <a:p>
            <a:pPr lvl="3"/>
            <a:r>
              <a:rPr lang="sv-SE" dirty="0"/>
              <a:t>Kaj längd</a:t>
            </a:r>
          </a:p>
          <a:p>
            <a:pPr lvl="3"/>
            <a:r>
              <a:rPr lang="sv-SE" dirty="0"/>
              <a:t>Hamnens djup</a:t>
            </a:r>
          </a:p>
          <a:p>
            <a:pPr lvl="1"/>
            <a:r>
              <a:rPr lang="sv-SE" dirty="0"/>
              <a:t>Så mäts hamnens kapacitet</a:t>
            </a:r>
          </a:p>
          <a:p>
            <a:pPr lvl="2"/>
            <a:r>
              <a:rPr lang="sv-SE" dirty="0"/>
              <a:t>Antal ton gods</a:t>
            </a:r>
          </a:p>
          <a:p>
            <a:pPr lvl="2"/>
            <a:r>
              <a:rPr lang="sv-SE" dirty="0"/>
              <a:t>Bulk</a:t>
            </a:r>
          </a:p>
          <a:p>
            <a:pPr lvl="2"/>
            <a:r>
              <a:rPr lang="sv-SE" dirty="0"/>
              <a:t>Antal </a:t>
            </a:r>
            <a:r>
              <a:rPr lang="sv-SE" dirty="0" err="1"/>
              <a:t>roro</a:t>
            </a:r>
            <a:r>
              <a:rPr lang="sv-SE" dirty="0"/>
              <a:t>-enheter</a:t>
            </a:r>
          </a:p>
          <a:p>
            <a:pPr lvl="2"/>
            <a:r>
              <a:rPr lang="sv-SE" dirty="0"/>
              <a:t>Antal </a:t>
            </a:r>
            <a:r>
              <a:rPr lang="sv-SE" dirty="0" err="1"/>
              <a:t>teu</a:t>
            </a:r>
            <a:endParaRPr lang="sv-SE" dirty="0"/>
          </a:p>
          <a:p>
            <a:pPr lvl="3"/>
            <a:r>
              <a:rPr lang="sv-SE" dirty="0" err="1"/>
              <a:t>Twenty-foot</a:t>
            </a:r>
            <a:r>
              <a:rPr lang="sv-SE" dirty="0"/>
              <a:t> </a:t>
            </a:r>
            <a:r>
              <a:rPr lang="sv-SE" dirty="0" err="1"/>
              <a:t>equivalent</a:t>
            </a:r>
            <a:r>
              <a:rPr lang="sv-SE" dirty="0"/>
              <a:t> </a:t>
            </a:r>
            <a:r>
              <a:rPr lang="sv-SE" dirty="0" err="1"/>
              <a:t>unit</a:t>
            </a:r>
            <a:endParaRPr lang="sv-SE" dirty="0"/>
          </a:p>
          <a:p>
            <a:pPr lvl="3"/>
            <a:endParaRPr lang="sv-SE" dirty="0"/>
          </a:p>
          <a:p>
            <a:pPr lvl="3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76FFE96-1C95-46DC-8156-DE7C86FC1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5" t="6718" b="6718"/>
          <a:stretch/>
        </p:blipFill>
        <p:spPr>
          <a:xfrm>
            <a:off x="5074968" y="2924944"/>
            <a:ext cx="404186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062E148-EB4C-4145-972E-1137A352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61048"/>
            <a:ext cx="3877838" cy="2492896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75DB91E-B439-44DD-99CD-EE4B2986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AC60595-A423-4F0D-9AA9-26F6FCDF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24" y="1442003"/>
            <a:ext cx="8229600" cy="4525963"/>
          </a:xfrm>
        </p:spPr>
        <p:txBody>
          <a:bodyPr/>
          <a:lstStyle/>
          <a:p>
            <a:r>
              <a:rPr lang="sv-SE" dirty="0"/>
              <a:t>20ft container</a:t>
            </a:r>
          </a:p>
          <a:p>
            <a:r>
              <a:rPr lang="sv-SE" dirty="0"/>
              <a:t>40ft container</a:t>
            </a:r>
          </a:p>
          <a:p>
            <a:r>
              <a:rPr lang="sv-SE" dirty="0"/>
              <a:t>1 </a:t>
            </a:r>
            <a:r>
              <a:rPr lang="sv-SE" dirty="0" err="1"/>
              <a:t>teu</a:t>
            </a:r>
            <a:r>
              <a:rPr lang="sv-SE" dirty="0"/>
              <a:t> = 1 20ft</a:t>
            </a:r>
          </a:p>
          <a:p>
            <a:endParaRPr lang="sv-SE" dirty="0"/>
          </a:p>
          <a:p>
            <a:r>
              <a:rPr lang="sv-SE" b="1" dirty="0">
                <a:solidFill>
                  <a:schemeClr val="bg1"/>
                </a:solidFill>
              </a:rPr>
              <a:t>RORO-enhet</a:t>
            </a:r>
            <a:r>
              <a:rPr lang="sv-SE" dirty="0"/>
              <a:t>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E3F868-62C9-452E-8AD8-A6BB873C3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55"/>
          <a:stretch/>
        </p:blipFill>
        <p:spPr>
          <a:xfrm>
            <a:off x="3583377" y="1114510"/>
            <a:ext cx="5273005" cy="216024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60ACCE5-5539-432D-8458-6936DF7E8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979" y="3207502"/>
            <a:ext cx="2800350" cy="162877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223C28C6-856B-41EF-91E4-0535D3CB4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94" y="4760441"/>
            <a:ext cx="2800350" cy="2097559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5F25B6F-E0FE-4E46-88A1-2588F44C8842}"/>
              </a:ext>
            </a:extLst>
          </p:cNvPr>
          <p:cNvSpPr txBox="1"/>
          <p:nvPr/>
        </p:nvSpPr>
        <p:spPr>
          <a:xfrm>
            <a:off x="6948264" y="3429000"/>
            <a:ext cx="1908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Bulk</a:t>
            </a:r>
          </a:p>
        </p:txBody>
      </p:sp>
    </p:spTree>
    <p:extLst>
      <p:ext uri="{BB962C8B-B14F-4D97-AF65-F5344CB8AC3E}">
        <p14:creationId xmlns:p14="http://schemas.microsoft.com/office/powerpoint/2010/main" val="409427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Stockholms Hamnar</a:t>
            </a:r>
          </a:p>
          <a:p>
            <a:pPr lvl="1"/>
            <a:r>
              <a:rPr lang="sv-SE" dirty="0"/>
              <a:t>Ägs av Stockholms Stad</a:t>
            </a:r>
          </a:p>
          <a:p>
            <a:pPr lvl="1"/>
            <a:r>
              <a:rPr lang="sv-SE" dirty="0"/>
              <a:t>Hamnar</a:t>
            </a:r>
          </a:p>
          <a:p>
            <a:pPr lvl="2"/>
            <a:r>
              <a:rPr lang="sv-SE" dirty="0"/>
              <a:t>Kapellskär</a:t>
            </a:r>
          </a:p>
          <a:p>
            <a:pPr lvl="2"/>
            <a:r>
              <a:rPr lang="sv-SE" dirty="0"/>
              <a:t>Stockholm</a:t>
            </a:r>
          </a:p>
          <a:p>
            <a:pPr lvl="2"/>
            <a:r>
              <a:rPr lang="sv-SE" dirty="0"/>
              <a:t>Nynäshamn</a:t>
            </a:r>
          </a:p>
          <a:p>
            <a:pPr lvl="1"/>
            <a:r>
              <a:rPr lang="sv-SE" dirty="0"/>
              <a:t>Verksamhet</a:t>
            </a:r>
          </a:p>
          <a:p>
            <a:pPr lvl="2"/>
            <a:r>
              <a:rPr lang="sv-SE" dirty="0"/>
              <a:t>Ro/Ro</a:t>
            </a:r>
          </a:p>
          <a:p>
            <a:pPr lvl="2"/>
            <a:r>
              <a:rPr lang="sv-SE" dirty="0"/>
              <a:t>Bulk</a:t>
            </a:r>
          </a:p>
          <a:p>
            <a:pPr lvl="2"/>
            <a:r>
              <a:rPr lang="sv-SE" dirty="0"/>
              <a:t>Container</a:t>
            </a:r>
          </a:p>
          <a:p>
            <a:pPr lvl="2"/>
            <a:r>
              <a:rPr lang="sv-SE" dirty="0"/>
              <a:t>Kryssningsfartyg</a:t>
            </a:r>
          </a:p>
          <a:p>
            <a:pPr lvl="2"/>
            <a:r>
              <a:rPr lang="sv-SE" dirty="0"/>
              <a:t>Skärgårdstrafik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l="19721" r="16732"/>
          <a:stretch/>
        </p:blipFill>
        <p:spPr>
          <a:xfrm>
            <a:off x="4860032" y="2636912"/>
            <a:ext cx="3351103" cy="22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5" t="6904" r="18540" b="57262"/>
          <a:stretch/>
        </p:blipFill>
        <p:spPr>
          <a:xfrm>
            <a:off x="3059832" y="1177700"/>
            <a:ext cx="3600400" cy="160509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Kapellskär</a:t>
            </a:r>
          </a:p>
          <a:p>
            <a:pPr lvl="1"/>
            <a:r>
              <a:rPr lang="sv-SE" dirty="0"/>
              <a:t>DFDS </a:t>
            </a:r>
            <a:r>
              <a:rPr lang="sv-SE" dirty="0" err="1"/>
              <a:t>Seaways</a:t>
            </a:r>
            <a:endParaRPr lang="sv-SE" dirty="0"/>
          </a:p>
          <a:p>
            <a:pPr lvl="1"/>
            <a:r>
              <a:rPr lang="sv-SE" dirty="0"/>
              <a:t>Finnlink</a:t>
            </a:r>
          </a:p>
          <a:p>
            <a:pPr lvl="1"/>
            <a:r>
              <a:rPr lang="sv-SE" dirty="0"/>
              <a:t>Viking Line</a:t>
            </a:r>
          </a:p>
          <a:p>
            <a:r>
              <a:rPr lang="sv-SE" dirty="0"/>
              <a:t>Stockholm</a:t>
            </a:r>
          </a:p>
          <a:p>
            <a:pPr lvl="1"/>
            <a:r>
              <a:rPr lang="sv-SE" dirty="0"/>
              <a:t>Stadsgården</a:t>
            </a:r>
          </a:p>
          <a:p>
            <a:pPr lvl="1"/>
            <a:r>
              <a:rPr lang="sv-SE" dirty="0"/>
              <a:t>Värtahamnen</a:t>
            </a:r>
          </a:p>
          <a:p>
            <a:pPr lvl="1"/>
            <a:r>
              <a:rPr lang="sv-SE" dirty="0"/>
              <a:t>Frihamnen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v-S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Nynäshamn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Visby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Gdansk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Ventspils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v-S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Leipaja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A507C4A-27CB-4BA6-BBDD-DC6232CB0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54" r="5380" b="41295"/>
          <a:stretch/>
        </p:blipFill>
        <p:spPr>
          <a:xfrm>
            <a:off x="5532089" y="2794480"/>
            <a:ext cx="3536333" cy="220236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5241E37-14FA-4AB3-9D4C-83264285FE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30" t="16899" r="30853" b="11693"/>
          <a:stretch/>
        </p:blipFill>
        <p:spPr>
          <a:xfrm>
            <a:off x="3275856" y="3323147"/>
            <a:ext cx="2090635" cy="2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Stockholms Frihamn containerterminal</a:t>
            </a:r>
          </a:p>
          <a:p>
            <a:pPr lvl="1"/>
            <a:r>
              <a:rPr lang="sv-SE" dirty="0"/>
              <a:t>Drivs av terminaloperatören Hutchinson </a:t>
            </a:r>
          </a:p>
          <a:p>
            <a:pPr lvl="1"/>
            <a:r>
              <a:rPr lang="sv-SE" dirty="0" err="1"/>
              <a:t>Feederfartyg</a:t>
            </a:r>
            <a:endParaRPr lang="sv-SE" dirty="0"/>
          </a:p>
          <a:p>
            <a:pPr lvl="1"/>
            <a:r>
              <a:rPr lang="sv-SE" dirty="0"/>
              <a:t>Veckoservice</a:t>
            </a:r>
          </a:p>
          <a:p>
            <a:pPr lvl="2"/>
            <a:r>
              <a:rPr lang="sv-SE" dirty="0"/>
              <a:t>Antwerpen</a:t>
            </a:r>
          </a:p>
          <a:p>
            <a:pPr lvl="2"/>
            <a:r>
              <a:rPr lang="sv-SE" dirty="0"/>
              <a:t>Rotterdam</a:t>
            </a:r>
          </a:p>
          <a:p>
            <a:pPr lvl="2"/>
            <a:r>
              <a:rPr lang="sv-SE" dirty="0"/>
              <a:t>Hamburg</a:t>
            </a:r>
          </a:p>
          <a:p>
            <a:pPr lvl="1"/>
            <a:r>
              <a:rPr lang="sv-SE" dirty="0"/>
              <a:t>Antal 20’ containers (</a:t>
            </a:r>
            <a:r>
              <a:rPr lang="sv-SE" dirty="0" err="1"/>
              <a:t>teu</a:t>
            </a:r>
            <a:r>
              <a:rPr lang="sv-SE" dirty="0"/>
              <a:t>) 2019</a:t>
            </a:r>
          </a:p>
          <a:p>
            <a:pPr lvl="2"/>
            <a:r>
              <a:rPr lang="sv-SE" dirty="0"/>
              <a:t>60 000</a:t>
            </a:r>
          </a:p>
          <a:p>
            <a:pPr lvl="1"/>
            <a:r>
              <a:rPr lang="sv-SE" dirty="0"/>
              <a:t>Järnvägsanslutning</a:t>
            </a:r>
          </a:p>
          <a:p>
            <a:pPr lvl="2"/>
            <a:r>
              <a:rPr lang="sv-SE" dirty="0"/>
              <a:t>Samarbete med Green </a:t>
            </a:r>
            <a:r>
              <a:rPr lang="sv-SE" dirty="0" err="1"/>
              <a:t>Cargo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2E43450-B074-45A9-9569-5971CF922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1" r="43411"/>
          <a:stretch/>
        </p:blipFill>
        <p:spPr>
          <a:xfrm>
            <a:off x="5220072" y="2210348"/>
            <a:ext cx="3779697" cy="37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4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304CE8D-4FE5-440D-A571-736716C1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17" y="3767926"/>
            <a:ext cx="5458010" cy="3066708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E0436B-51CC-4A4A-8295-B9731D0A9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Stockholms Hamnar i siffror</a:t>
            </a:r>
          </a:p>
          <a:p>
            <a:pPr lvl="1"/>
            <a:r>
              <a:rPr lang="sv-SE" dirty="0"/>
              <a:t>Godsmängd</a:t>
            </a:r>
          </a:p>
          <a:p>
            <a:pPr lvl="2"/>
            <a:r>
              <a:rPr lang="sv-SE" dirty="0"/>
              <a:t>9,3  miljoner ton gods</a:t>
            </a:r>
          </a:p>
          <a:p>
            <a:pPr lvl="1"/>
            <a:r>
              <a:rPr lang="sv-SE" dirty="0"/>
              <a:t>Antal </a:t>
            </a:r>
            <a:r>
              <a:rPr lang="sv-SE" dirty="0" err="1"/>
              <a:t>teu</a:t>
            </a:r>
            <a:endParaRPr lang="sv-SE" dirty="0"/>
          </a:p>
          <a:p>
            <a:pPr lvl="2"/>
            <a:r>
              <a:rPr lang="sv-SE" dirty="0"/>
              <a:t>60 000</a:t>
            </a:r>
          </a:p>
          <a:p>
            <a:pPr lvl="1"/>
            <a:r>
              <a:rPr lang="sv-SE" dirty="0"/>
              <a:t>Antal </a:t>
            </a:r>
            <a:r>
              <a:rPr lang="sv-SE" dirty="0" err="1"/>
              <a:t>roro</a:t>
            </a:r>
            <a:r>
              <a:rPr lang="sv-SE" dirty="0"/>
              <a:t>-enheter</a:t>
            </a:r>
          </a:p>
          <a:p>
            <a:pPr lvl="2"/>
            <a:r>
              <a:rPr lang="sv-SE" dirty="0"/>
              <a:t>Ca 100 000</a:t>
            </a:r>
          </a:p>
          <a:p>
            <a:pPr lvl="1"/>
            <a:r>
              <a:rPr lang="sv-SE" dirty="0"/>
              <a:t>Bulk</a:t>
            </a:r>
          </a:p>
          <a:p>
            <a:pPr lvl="2"/>
            <a:r>
              <a:rPr lang="sv-SE" dirty="0"/>
              <a:t>2 miljoner ton</a:t>
            </a:r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9BF70773-1F03-4D35-8045-7240802D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Hamnar och infrastruktur</a:t>
            </a:r>
          </a:p>
        </p:txBody>
      </p:sp>
    </p:spTree>
    <p:extLst>
      <p:ext uri="{BB962C8B-B14F-4D97-AF65-F5344CB8AC3E}">
        <p14:creationId xmlns:p14="http://schemas.microsoft.com/office/powerpoint/2010/main" val="12365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11883</TotalTime>
  <Words>959</Words>
  <Application>Microsoft Office PowerPoint</Application>
  <PresentationFormat>Bildspel på skärmen (4:3)</PresentationFormat>
  <Paragraphs>325</Paragraphs>
  <Slides>38</Slides>
  <Notes>35</Notes>
  <HiddenSlides>0</HiddenSlides>
  <MMClips>3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Office-tema</vt:lpstr>
      <vt:lpstr>PowerPoint-presentation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PowerPoint-presentation</vt:lpstr>
      <vt:lpstr>Hamnar och infrastruktur</vt:lpstr>
      <vt:lpstr>Hamnar och infrastruktur</vt:lpstr>
      <vt:lpstr>Pipelines</vt:lpstr>
      <vt:lpstr>Pipelines</vt:lpstr>
      <vt:lpstr>Pipelines</vt:lpstr>
      <vt:lpstr>PowerPoint-presentation</vt:lpstr>
      <vt:lpstr>Hamnar och infrastruktur</vt:lpstr>
      <vt:lpstr>Hamnar och infrastruktur</vt:lpstr>
      <vt:lpstr>Hamnar och infrastruktur</vt:lpstr>
      <vt:lpstr>PowerPoint-presentation</vt:lpstr>
      <vt:lpstr>PowerPoint-presentation</vt:lpstr>
      <vt:lpstr>Hamnar och infrastruktur</vt:lpstr>
      <vt:lpstr>Hamnar och infrastruktur</vt:lpstr>
      <vt:lpstr>Hamnar och infrastruktur</vt:lpstr>
      <vt:lpstr>Hamnar och infrastruktur</vt:lpstr>
      <vt:lpstr>Hamnar och infrastruktur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Göteborgs Hamn Utveckling</dc:title>
  <dc:creator>Lisbeth</dc:creator>
  <cp:lastModifiedBy>Lisbeth Wessberg Ledner</cp:lastModifiedBy>
  <cp:revision>163</cp:revision>
  <cp:lastPrinted>2014-09-13T09:21:53Z</cp:lastPrinted>
  <dcterms:created xsi:type="dcterms:W3CDTF">2013-03-06T10:22:42Z</dcterms:created>
  <dcterms:modified xsi:type="dcterms:W3CDTF">2023-11-10T13:44:16Z</dcterms:modified>
</cp:coreProperties>
</file>